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Lst>
  <p:sldSz cx="6858000" cy="9906000" type="A4"/>
  <p:notesSz cx="4870450"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78"/>
  </p:normalViewPr>
  <p:slideViewPr>
    <p:cSldViewPr snapToGrid="0" snapToObjects="1" showGuides="1">
      <p:cViewPr varScale="1">
        <p:scale>
          <a:sx n="41" d="100"/>
          <a:sy n="41" d="100"/>
        </p:scale>
        <p:origin x="1802" y="4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1C81C6E-4B73-2549-A0BF-8A718A9BB44C}" type="datetimeFigureOut">
              <a:rPr kumimoji="1" lang="ja-JP" altLang="en-US" smtClean="0"/>
              <a:t>2024/3/26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23276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81C6E-4B73-2549-A0BF-8A718A9BB44C}" type="datetimeFigureOut">
              <a:rPr kumimoji="1" lang="ja-JP" altLang="en-US" smtClean="0"/>
              <a:t>2024/3/26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412977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81C6E-4B73-2549-A0BF-8A718A9BB44C}" type="datetimeFigureOut">
              <a:rPr kumimoji="1" lang="ja-JP" altLang="en-US" smtClean="0"/>
              <a:t>2024/3/26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370273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81C6E-4B73-2549-A0BF-8A718A9BB44C}" type="datetimeFigureOut">
              <a:rPr kumimoji="1" lang="ja-JP" altLang="en-US" smtClean="0"/>
              <a:t>2024/3/26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151404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C81C6E-4B73-2549-A0BF-8A718A9BB44C}" type="datetimeFigureOut">
              <a:rPr kumimoji="1" lang="ja-JP" altLang="en-US" smtClean="0"/>
              <a:t>2024/3/26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284940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C81C6E-4B73-2549-A0BF-8A718A9BB44C}" type="datetimeFigureOut">
              <a:rPr kumimoji="1" lang="ja-JP" altLang="en-US" smtClean="0"/>
              <a:t>2024/3/26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315629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1C81C6E-4B73-2549-A0BF-8A718A9BB44C}" type="datetimeFigureOut">
              <a:rPr kumimoji="1" lang="ja-JP" altLang="en-US" smtClean="0"/>
              <a:t>2024/3/26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230068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C81C6E-4B73-2549-A0BF-8A718A9BB44C}" type="datetimeFigureOut">
              <a:rPr kumimoji="1" lang="ja-JP" altLang="en-US" smtClean="0"/>
              <a:t>2024/3/26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185049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81C6E-4B73-2549-A0BF-8A718A9BB44C}" type="datetimeFigureOut">
              <a:rPr kumimoji="1" lang="ja-JP" altLang="en-US" smtClean="0"/>
              <a:t>2024/3/26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170632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C81C6E-4B73-2549-A0BF-8A718A9BB44C}" type="datetimeFigureOut">
              <a:rPr kumimoji="1" lang="ja-JP" altLang="en-US" smtClean="0"/>
              <a:t>2024/3/26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364968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C81C6E-4B73-2549-A0BF-8A718A9BB44C}" type="datetimeFigureOut">
              <a:rPr kumimoji="1" lang="ja-JP" altLang="en-US" smtClean="0"/>
              <a:t>2024/3/26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285821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1C81C6E-4B73-2549-A0BF-8A718A9BB44C}" type="datetimeFigureOut">
              <a:rPr kumimoji="1" lang="ja-JP" altLang="en-US" smtClean="0"/>
              <a:t>2024/3/26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474975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2C066-79E6-624D-BE0A-1551DED3628A}"/>
              </a:ext>
            </a:extLst>
          </p:cNvPr>
          <p:cNvSpPr>
            <a:spLocks noGrp="1"/>
          </p:cNvSpPr>
          <p:nvPr>
            <p:ph type="title"/>
          </p:nvPr>
        </p:nvSpPr>
        <p:spPr/>
        <p:txBody>
          <a:bodyPr/>
          <a:lstStyle/>
          <a:p>
            <a:endParaRPr kumimoji="1" lang="ja-JP" altLang="en-US"/>
          </a:p>
        </p:txBody>
      </p:sp>
      <p:pic>
        <p:nvPicPr>
          <p:cNvPr id="8" name="コンテンツ プレースホルダー 7">
            <a:extLst>
              <a:ext uri="{FF2B5EF4-FFF2-40B4-BE49-F238E27FC236}">
                <a16:creationId xmlns:a16="http://schemas.microsoft.com/office/drawing/2014/main" id="{D65C2238-9E05-4849-A345-CBD58F23EBF0}"/>
              </a:ext>
            </a:extLst>
          </p:cNvPr>
          <p:cNvPicPr>
            <a:picLocks noGrp="1" noChangeAspect="1"/>
          </p:cNvPicPr>
          <p:nvPr>
            <p:ph idx="1"/>
          </p:nvPr>
        </p:nvPicPr>
        <p:blipFill rotWithShape="1">
          <a:blip r:embed="rId2"/>
          <a:srcRect b="26520"/>
          <a:stretch/>
        </p:blipFill>
        <p:spPr>
          <a:xfrm>
            <a:off x="0" y="2020"/>
            <a:ext cx="6858000" cy="7122644"/>
          </a:xfrm>
        </p:spPr>
      </p:pic>
      <p:sp>
        <p:nvSpPr>
          <p:cNvPr id="9" name="片側の 2 つの角を丸めた四角形 8">
            <a:extLst>
              <a:ext uri="{FF2B5EF4-FFF2-40B4-BE49-F238E27FC236}">
                <a16:creationId xmlns:a16="http://schemas.microsoft.com/office/drawing/2014/main" id="{EB15FCCC-CA32-CC4A-8815-38BE557ED20E}"/>
              </a:ext>
            </a:extLst>
          </p:cNvPr>
          <p:cNvSpPr/>
          <p:nvPr/>
        </p:nvSpPr>
        <p:spPr>
          <a:xfrm>
            <a:off x="339629" y="8168604"/>
            <a:ext cx="2876011" cy="1271919"/>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0000"/>
                </a:solidFill>
                <a:latin typeface="Hiragino Kaku Gothic StdN W8" panose="020B0800000000000000" pitchFamily="34" charset="-128"/>
                <a:ea typeface="Hiragino Kaku Gothic StdN W8" panose="020B0800000000000000" pitchFamily="34" charset="-128"/>
              </a:rPr>
              <a:t>２０２４年</a:t>
            </a:r>
            <a:endParaRPr kumimoji="1" lang="en-US" altLang="ja-JP" dirty="0">
              <a:solidFill>
                <a:srgbClr val="FF0000"/>
              </a:solidFill>
              <a:latin typeface="Hiragino Kaku Gothic StdN W8" panose="020B0800000000000000" pitchFamily="34" charset="-128"/>
              <a:ea typeface="Hiragino Kaku Gothic StdN W8" panose="020B0800000000000000" pitchFamily="34" charset="-128"/>
            </a:endParaRPr>
          </a:p>
          <a:p>
            <a:r>
              <a:rPr kumimoji="1" lang="ja-JP" altLang="en-US" dirty="0">
                <a:solidFill>
                  <a:srgbClr val="FF0000"/>
                </a:solidFill>
                <a:latin typeface="Hiragino Kaku Gothic StdN W8" panose="020B0800000000000000" pitchFamily="34" charset="-128"/>
                <a:ea typeface="Hiragino Kaku Gothic StdN W8" panose="020B0800000000000000" pitchFamily="34" charset="-128"/>
              </a:rPr>
              <a:t>○月○日（○）</a:t>
            </a:r>
            <a:endParaRPr kumimoji="1" lang="en-US" altLang="ja-JP" dirty="0">
              <a:solidFill>
                <a:srgbClr val="FF0000"/>
              </a:solidFill>
              <a:latin typeface="Hiragino Kaku Gothic StdN W8" panose="020B0800000000000000" pitchFamily="34" charset="-128"/>
              <a:ea typeface="Hiragino Kaku Gothic StdN W8" panose="020B0800000000000000" pitchFamily="34" charset="-128"/>
            </a:endParaRPr>
          </a:p>
          <a:p>
            <a:r>
              <a:rPr kumimoji="1" lang="ja-JP" altLang="en-US" dirty="0">
                <a:solidFill>
                  <a:srgbClr val="FF0000"/>
                </a:solidFill>
                <a:latin typeface="Hiragino Kaku Gothic StdN W8" panose="020B0800000000000000" pitchFamily="34" charset="-128"/>
                <a:ea typeface="Hiragino Kaku Gothic StdN W8" panose="020B0800000000000000" pitchFamily="34" charset="-128"/>
              </a:rPr>
              <a:t>○</a:t>
            </a:r>
            <a:r>
              <a:rPr kumimoji="1" lang="en-US" altLang="ja-JP" dirty="0">
                <a:solidFill>
                  <a:srgbClr val="FF0000"/>
                </a:solidFill>
                <a:latin typeface="Hiragino Kaku Gothic StdN W8" panose="020B0800000000000000" pitchFamily="34" charset="-128"/>
                <a:ea typeface="Hiragino Kaku Gothic StdN W8" panose="020B0800000000000000" pitchFamily="34" charset="-128"/>
              </a:rPr>
              <a:t>:○〜○:○(</a:t>
            </a:r>
            <a:r>
              <a:rPr kumimoji="1" lang="ja-JP" altLang="en-US" dirty="0">
                <a:solidFill>
                  <a:srgbClr val="FF0000"/>
                </a:solidFill>
                <a:latin typeface="Hiragino Kaku Gothic StdN W8" panose="020B0800000000000000" pitchFamily="34" charset="-128"/>
                <a:ea typeface="Hiragino Kaku Gothic StdN W8" panose="020B0800000000000000" pitchFamily="34" charset="-128"/>
              </a:rPr>
              <a:t>予定</a:t>
            </a:r>
            <a:r>
              <a:rPr kumimoji="1" lang="en-US" altLang="ja-JP" dirty="0">
                <a:solidFill>
                  <a:srgbClr val="FF0000"/>
                </a:solidFill>
                <a:latin typeface="Hiragino Kaku Gothic StdN W8" panose="020B0800000000000000" pitchFamily="34" charset="-128"/>
                <a:ea typeface="Hiragino Kaku Gothic StdN W8" panose="020B0800000000000000" pitchFamily="34" charset="-128"/>
              </a:rPr>
              <a:t>)</a:t>
            </a:r>
          </a:p>
          <a:p>
            <a:r>
              <a:rPr kumimoji="1" lang="ja-JP" altLang="en-US" dirty="0">
                <a:solidFill>
                  <a:srgbClr val="FF0000"/>
                </a:solidFill>
                <a:latin typeface="Hiragino Kaku Gothic StdN W8" panose="020B0800000000000000" pitchFamily="34" charset="-128"/>
                <a:ea typeface="Hiragino Kaku Gothic StdN W8" panose="020B0800000000000000" pitchFamily="34" charset="-128"/>
              </a:rPr>
              <a:t>○○○</a:t>
            </a:r>
            <a:r>
              <a:rPr kumimoji="1" lang="en-US" altLang="ja-JP" dirty="0">
                <a:solidFill>
                  <a:srgbClr val="FF0000"/>
                </a:solidFill>
                <a:latin typeface="Hiragino Kaku Gothic StdN W8" panose="020B0800000000000000" pitchFamily="34" charset="-128"/>
                <a:ea typeface="Hiragino Kaku Gothic StdN W8" panose="020B0800000000000000" pitchFamily="34" charset="-128"/>
              </a:rPr>
              <a:t>○</a:t>
            </a:r>
            <a:endParaRPr kumimoji="1" lang="ja-JP" altLang="en-US" dirty="0">
              <a:solidFill>
                <a:srgbClr val="FF0000"/>
              </a:solidFill>
              <a:latin typeface="Hiragino Kaku Gothic StdN W8" panose="020B0800000000000000" pitchFamily="34" charset="-128"/>
              <a:ea typeface="Hiragino Kaku Gothic StdN W8" panose="020B0800000000000000" pitchFamily="34" charset="-128"/>
            </a:endParaRPr>
          </a:p>
        </p:txBody>
      </p:sp>
      <p:sp>
        <p:nvSpPr>
          <p:cNvPr id="6" name="角丸四角形 5">
            <a:extLst>
              <a:ext uri="{FF2B5EF4-FFF2-40B4-BE49-F238E27FC236}">
                <a16:creationId xmlns:a16="http://schemas.microsoft.com/office/drawing/2014/main" id="{A9878E93-0F47-764B-A67A-B3912DAB199F}"/>
              </a:ext>
            </a:extLst>
          </p:cNvPr>
          <p:cNvSpPr/>
          <p:nvPr/>
        </p:nvSpPr>
        <p:spPr>
          <a:xfrm>
            <a:off x="299434" y="7923276"/>
            <a:ext cx="3024000" cy="28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latin typeface="Hiragino Kaku Gothic StdN W8" panose="020B0800000000000000" pitchFamily="34" charset="-128"/>
                <a:ea typeface="Hiragino Kaku Gothic StdN W8" panose="020B0800000000000000" pitchFamily="34" charset="-128"/>
              </a:rPr>
              <a:t>日時・場所</a:t>
            </a:r>
          </a:p>
        </p:txBody>
      </p:sp>
      <p:sp>
        <p:nvSpPr>
          <p:cNvPr id="5" name="テキスト ボックス 4">
            <a:extLst>
              <a:ext uri="{FF2B5EF4-FFF2-40B4-BE49-F238E27FC236}">
                <a16:creationId xmlns:a16="http://schemas.microsoft.com/office/drawing/2014/main" id="{B7E79BCD-2600-434F-9F25-9F6EA6FD5DB0}"/>
              </a:ext>
            </a:extLst>
          </p:cNvPr>
          <p:cNvSpPr txBox="1"/>
          <p:nvPr/>
        </p:nvSpPr>
        <p:spPr>
          <a:xfrm>
            <a:off x="166084" y="522725"/>
            <a:ext cx="2894010" cy="523220"/>
          </a:xfrm>
          <a:prstGeom prst="rect">
            <a:avLst/>
          </a:prstGeom>
          <a:solidFill>
            <a:schemeClr val="bg1"/>
          </a:solidFill>
        </p:spPr>
        <p:txBody>
          <a:bodyPr wrap="square" rtlCol="0">
            <a:spAutoFit/>
          </a:bodyPr>
          <a:lstStyle/>
          <a:p>
            <a:pPr algn="ctr"/>
            <a:r>
              <a:rPr kumimoji="1" lang="ja-JP" altLang="en-US" sz="2800">
                <a:latin typeface="Hiragino Kaku Gothic StdN W8" panose="020B0800000000000000" pitchFamily="34" charset="-128"/>
                <a:ea typeface="Hiragino Kaku Gothic StdN W8" panose="020B0800000000000000" pitchFamily="34" charset="-128"/>
              </a:rPr>
              <a:t>スポーツ庁後援</a:t>
            </a:r>
          </a:p>
        </p:txBody>
      </p:sp>
      <p:sp>
        <p:nvSpPr>
          <p:cNvPr id="3" name="正方形/長方形 2">
            <a:extLst>
              <a:ext uri="{FF2B5EF4-FFF2-40B4-BE49-F238E27FC236}">
                <a16:creationId xmlns:a16="http://schemas.microsoft.com/office/drawing/2014/main" id="{74DC6FC7-504C-AF45-BB4A-F0FA206A00F7}"/>
              </a:ext>
            </a:extLst>
          </p:cNvPr>
          <p:cNvSpPr/>
          <p:nvPr/>
        </p:nvSpPr>
        <p:spPr>
          <a:xfrm>
            <a:off x="5011615" y="5697415"/>
            <a:ext cx="1641928" cy="263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片側の 2 つの角を丸めた四角形 13">
            <a:extLst>
              <a:ext uri="{FF2B5EF4-FFF2-40B4-BE49-F238E27FC236}">
                <a16:creationId xmlns:a16="http://schemas.microsoft.com/office/drawing/2014/main" id="{56FD3A4C-FE30-AC4B-BCF9-B98ED2B14108}"/>
              </a:ext>
            </a:extLst>
          </p:cNvPr>
          <p:cNvSpPr/>
          <p:nvPr/>
        </p:nvSpPr>
        <p:spPr>
          <a:xfrm>
            <a:off x="3518751" y="8324849"/>
            <a:ext cx="3134792" cy="1138063"/>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solidFill>
                  <a:srgbClr val="FF0000"/>
                </a:solidFill>
                <a:latin typeface="Hiragino Kaku Gothic Pro W3" panose="020B0300000000000000" pitchFamily="34" charset="-128"/>
                <a:ea typeface="Hiragino Kaku Gothic Pro W3" panose="020B0300000000000000" pitchFamily="34" charset="-128"/>
              </a:rPr>
              <a:t>○○県エアロビック連盟</a:t>
            </a:r>
            <a:endParaRPr kumimoji="1" lang="en-US" altLang="ja-JP" sz="1400" dirty="0">
              <a:solidFill>
                <a:srgbClr val="FF0000"/>
              </a:solidFill>
              <a:latin typeface="Hiragino Kaku Gothic Pro W3" panose="020B0300000000000000" pitchFamily="34" charset="-128"/>
              <a:ea typeface="Hiragino Kaku Gothic Pro W3" panose="020B0300000000000000" pitchFamily="34" charset="-128"/>
            </a:endParaRPr>
          </a:p>
          <a:p>
            <a:r>
              <a:rPr kumimoji="1" lang="en-US" altLang="ja-JP" sz="1400" dirty="0">
                <a:solidFill>
                  <a:srgbClr val="FF0000"/>
                </a:solidFill>
                <a:latin typeface="Hiragino Kaku Gothic Pro W3" panose="020B0300000000000000" pitchFamily="34" charset="-128"/>
                <a:ea typeface="Hiragino Kaku Gothic Pro W3" panose="020B0300000000000000" pitchFamily="34" charset="-128"/>
              </a:rPr>
              <a:t>E-mail</a:t>
            </a:r>
            <a:r>
              <a:rPr kumimoji="1" lang="ja-JP" altLang="en-US" sz="1400">
                <a:solidFill>
                  <a:srgbClr val="FF0000"/>
                </a:solidFill>
                <a:latin typeface="Hiragino Kaku Gothic Pro W3" panose="020B0300000000000000" pitchFamily="34" charset="-128"/>
                <a:ea typeface="Hiragino Kaku Gothic Pro W3" panose="020B0300000000000000" pitchFamily="34" charset="-128"/>
              </a:rPr>
              <a:t>：</a:t>
            </a:r>
            <a:endParaRPr kumimoji="1" lang="en-US" altLang="ja-JP" sz="1400" dirty="0">
              <a:solidFill>
                <a:srgbClr val="FF0000"/>
              </a:solidFill>
              <a:latin typeface="Hiragino Kaku Gothic Pro W3" panose="020B0300000000000000" pitchFamily="34" charset="-128"/>
              <a:ea typeface="Hiragino Kaku Gothic Pro W3" panose="020B0300000000000000" pitchFamily="34" charset="-128"/>
            </a:endParaRPr>
          </a:p>
          <a:p>
            <a:r>
              <a:rPr kumimoji="1" lang="en-US" altLang="ja-JP" sz="1400" dirty="0">
                <a:solidFill>
                  <a:srgbClr val="FF0000"/>
                </a:solidFill>
                <a:latin typeface="Hiragino Kaku Gothic Pro W3" panose="020B0300000000000000" pitchFamily="34" charset="-128"/>
                <a:ea typeface="Hiragino Kaku Gothic Pro W3" panose="020B0300000000000000" pitchFamily="34" charset="-128"/>
              </a:rPr>
              <a:t>TEL</a:t>
            </a:r>
            <a:r>
              <a:rPr kumimoji="1" lang="ja-JP" altLang="en-US" sz="1400">
                <a:solidFill>
                  <a:srgbClr val="FF0000"/>
                </a:solidFill>
                <a:latin typeface="Hiragino Kaku Gothic Pro W3" panose="020B0300000000000000" pitchFamily="34" charset="-128"/>
                <a:ea typeface="Hiragino Kaku Gothic Pro W3" panose="020B0300000000000000" pitchFamily="34" charset="-128"/>
              </a:rPr>
              <a:t>：</a:t>
            </a:r>
            <a:endParaRPr kumimoji="1" lang="en-US" altLang="ja-JP" sz="1400" dirty="0">
              <a:solidFill>
                <a:srgbClr val="FF0000"/>
              </a:solidFill>
              <a:latin typeface="Hiragino Kaku Gothic Pro W3" panose="020B0300000000000000" pitchFamily="34" charset="-128"/>
              <a:ea typeface="Hiragino Kaku Gothic Pro W3" panose="020B0300000000000000" pitchFamily="34" charset="-128"/>
            </a:endParaRPr>
          </a:p>
          <a:p>
            <a:r>
              <a:rPr kumimoji="1" lang="en-US" altLang="ja-JP" sz="1400" dirty="0">
                <a:solidFill>
                  <a:srgbClr val="FF0000"/>
                </a:solidFill>
                <a:latin typeface="Hiragino Kaku Gothic Pro W3" panose="020B0300000000000000" pitchFamily="34" charset="-128"/>
                <a:ea typeface="Hiragino Kaku Gothic Pro W3" panose="020B0300000000000000" pitchFamily="34" charset="-128"/>
              </a:rPr>
              <a:t>WEB</a:t>
            </a:r>
            <a:r>
              <a:rPr kumimoji="1" lang="ja-JP" altLang="en-US" sz="1400">
                <a:solidFill>
                  <a:srgbClr val="FF0000"/>
                </a:solidFill>
                <a:latin typeface="Hiragino Kaku Gothic Pro W3" panose="020B0300000000000000" pitchFamily="34" charset="-128"/>
                <a:ea typeface="Hiragino Kaku Gothic Pro W3" panose="020B0300000000000000" pitchFamily="34" charset="-128"/>
              </a:rPr>
              <a:t>サイト：</a:t>
            </a:r>
            <a:endParaRPr kumimoji="1" lang="en-US" altLang="ja-JP" sz="1400" dirty="0">
              <a:solidFill>
                <a:srgbClr val="FF0000"/>
              </a:solidFill>
              <a:latin typeface="Hiragino Kaku Gothic Pro W3" panose="020B0300000000000000" pitchFamily="34" charset="-128"/>
              <a:ea typeface="Hiragino Kaku Gothic Pro W3" panose="020B0300000000000000" pitchFamily="34" charset="-128"/>
            </a:endParaRPr>
          </a:p>
        </p:txBody>
      </p:sp>
      <p:sp>
        <p:nvSpPr>
          <p:cNvPr id="15" name="角丸四角形 14">
            <a:extLst>
              <a:ext uri="{FF2B5EF4-FFF2-40B4-BE49-F238E27FC236}">
                <a16:creationId xmlns:a16="http://schemas.microsoft.com/office/drawing/2014/main" id="{9319DCB3-C6D8-AC4B-B26C-C804CC40F094}"/>
              </a:ext>
            </a:extLst>
          </p:cNvPr>
          <p:cNvSpPr/>
          <p:nvPr/>
        </p:nvSpPr>
        <p:spPr>
          <a:xfrm>
            <a:off x="3518751" y="7919802"/>
            <a:ext cx="3024000" cy="28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a:latin typeface="Hiragino Kaku Gothic StdN W8" panose="020B0800000000000000" pitchFamily="34" charset="-128"/>
                <a:ea typeface="Hiragino Kaku Gothic StdN W8" panose="020B0800000000000000" pitchFamily="34" charset="-128"/>
              </a:rPr>
              <a:t>申込先</a:t>
            </a:r>
          </a:p>
        </p:txBody>
      </p:sp>
      <p:pic>
        <p:nvPicPr>
          <p:cNvPr id="16" name="コンテンツ プレースホルダー 7">
            <a:extLst>
              <a:ext uri="{FF2B5EF4-FFF2-40B4-BE49-F238E27FC236}">
                <a16:creationId xmlns:a16="http://schemas.microsoft.com/office/drawing/2014/main" id="{E113051D-9C71-2C92-62FA-BE769A26DD83}"/>
              </a:ext>
            </a:extLst>
          </p:cNvPr>
          <p:cNvPicPr>
            <a:picLocks noChangeAspect="1"/>
          </p:cNvPicPr>
          <p:nvPr/>
        </p:nvPicPr>
        <p:blipFill rotWithShape="1">
          <a:blip r:embed="rId2"/>
          <a:srcRect t="92614" r="44195" b="-839"/>
          <a:stretch/>
        </p:blipFill>
        <p:spPr>
          <a:xfrm>
            <a:off x="-21957" y="9119557"/>
            <a:ext cx="3827088" cy="797159"/>
          </a:xfrm>
          <a:prstGeom prst="rect">
            <a:avLst/>
          </a:prstGeom>
        </p:spPr>
      </p:pic>
      <p:graphicFrame>
        <p:nvGraphicFramePr>
          <p:cNvPr id="7" name="オブジェクト 6">
            <a:extLst>
              <a:ext uri="{FF2B5EF4-FFF2-40B4-BE49-F238E27FC236}">
                <a16:creationId xmlns:a16="http://schemas.microsoft.com/office/drawing/2014/main" id="{EB9B11E0-F793-0341-2F91-1EC2A6D30206}"/>
              </a:ext>
            </a:extLst>
          </p:cNvPr>
          <p:cNvGraphicFramePr>
            <a:graphicFrameLocks noChangeAspect="1"/>
          </p:cNvGraphicFramePr>
          <p:nvPr>
            <p:extLst>
              <p:ext uri="{D42A27DB-BD31-4B8C-83A1-F6EECF244321}">
                <p14:modId xmlns:p14="http://schemas.microsoft.com/office/powerpoint/2010/main" val="794925139"/>
              </p:ext>
            </p:extLst>
          </p:nvPr>
        </p:nvGraphicFramePr>
        <p:xfrm>
          <a:off x="5207806" y="6074122"/>
          <a:ext cx="1199890" cy="1679518"/>
        </p:xfrm>
        <a:graphic>
          <a:graphicData uri="http://schemas.openxmlformats.org/presentationml/2006/ole">
            <mc:AlternateContent xmlns:mc="http://schemas.openxmlformats.org/markup-compatibility/2006">
              <mc:Choice xmlns:v="urn:schemas-microsoft-com:vml" Requires="v">
                <p:oleObj name="Acrobat Document" r:id="rId3" imgW="2327680" imgH="3257479" progId="Acrobat.Document.DC">
                  <p:embed/>
                </p:oleObj>
              </mc:Choice>
              <mc:Fallback>
                <p:oleObj name="Acrobat Document" r:id="rId3" imgW="2327680" imgH="3257479" progId="Acrobat.Document.DC">
                  <p:embed/>
                  <p:pic>
                    <p:nvPicPr>
                      <p:cNvPr id="0" name=""/>
                      <p:cNvPicPr/>
                      <p:nvPr/>
                    </p:nvPicPr>
                    <p:blipFill>
                      <a:blip r:embed="rId4"/>
                      <a:stretch>
                        <a:fillRect/>
                      </a:stretch>
                    </p:blipFill>
                    <p:spPr>
                      <a:xfrm>
                        <a:off x="5207806" y="6074122"/>
                        <a:ext cx="1199890" cy="1679518"/>
                      </a:xfrm>
                      <a:prstGeom prst="rect">
                        <a:avLst/>
                      </a:prstGeom>
                    </p:spPr>
                  </p:pic>
                </p:oleObj>
              </mc:Fallback>
            </mc:AlternateContent>
          </a:graphicData>
        </a:graphic>
      </p:graphicFrame>
      <p:sp>
        <p:nvSpPr>
          <p:cNvPr id="4" name="片側の 2 つの角を丸めた四角形 8">
            <a:extLst>
              <a:ext uri="{FF2B5EF4-FFF2-40B4-BE49-F238E27FC236}">
                <a16:creationId xmlns:a16="http://schemas.microsoft.com/office/drawing/2014/main" id="{D311B264-5FBB-0F04-DE30-42B089FEC13F}"/>
              </a:ext>
            </a:extLst>
          </p:cNvPr>
          <p:cNvSpPr/>
          <p:nvPr/>
        </p:nvSpPr>
        <p:spPr>
          <a:xfrm>
            <a:off x="202469" y="7124664"/>
            <a:ext cx="4809146" cy="567747"/>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850" b="1" dirty="0">
                <a:solidFill>
                  <a:schemeClr val="tx1"/>
                </a:solidFill>
                <a:latin typeface="Hiragino Kaku Gothic StdN W8" panose="020B0800000000000000" pitchFamily="34" charset="-128"/>
                <a:ea typeface="Hiragino Kaku Gothic StdN W8" panose="020B0800000000000000" pitchFamily="34" charset="-128"/>
              </a:rPr>
              <a:t>日本エアロビック連盟の支援金制度により、スローエアロビックの新規教室や体験会が</a:t>
            </a:r>
            <a:endParaRPr kumimoji="1" lang="en-US" altLang="ja-JP" sz="850" b="1" dirty="0">
              <a:solidFill>
                <a:schemeClr val="tx1"/>
              </a:solidFill>
              <a:latin typeface="Hiragino Kaku Gothic StdN W8" panose="020B0800000000000000" pitchFamily="34" charset="-128"/>
              <a:ea typeface="Hiragino Kaku Gothic StdN W8" panose="020B0800000000000000" pitchFamily="34" charset="-128"/>
            </a:endParaRPr>
          </a:p>
          <a:p>
            <a:r>
              <a:rPr kumimoji="1" lang="ja-JP" altLang="en-US" sz="850" b="1" dirty="0">
                <a:solidFill>
                  <a:schemeClr val="tx1"/>
                </a:solidFill>
                <a:latin typeface="Hiragino Kaku Gothic StdN W8" panose="020B0800000000000000" pitchFamily="34" charset="-128"/>
                <a:ea typeface="Hiragino Kaku Gothic StdN W8" panose="020B0800000000000000" pitchFamily="34" charset="-128"/>
              </a:rPr>
              <a:t>支援対象となる場合があります。</a:t>
            </a:r>
          </a:p>
          <a:p>
            <a:r>
              <a:rPr kumimoji="1" lang="ja-JP" altLang="en-US" sz="850" b="1" dirty="0">
                <a:solidFill>
                  <a:schemeClr val="tx1"/>
                </a:solidFill>
                <a:latin typeface="Hiragino Kaku Gothic StdN W8" panose="020B0800000000000000" pitchFamily="34" charset="-128"/>
                <a:ea typeface="Hiragino Kaku Gothic StdN W8" panose="020B0800000000000000" pitchFamily="34" charset="-128"/>
              </a:rPr>
              <a:t>資格取得後に開催を希望される場合は、本県連盟までご相談ください。</a:t>
            </a:r>
          </a:p>
        </p:txBody>
      </p:sp>
      <p:sp>
        <p:nvSpPr>
          <p:cNvPr id="10" name="片側の 2 つの角を丸めた四角形 8">
            <a:extLst>
              <a:ext uri="{FF2B5EF4-FFF2-40B4-BE49-F238E27FC236}">
                <a16:creationId xmlns:a16="http://schemas.microsoft.com/office/drawing/2014/main" id="{A59686AC-652D-A021-4E42-DB1D8EF52C30}"/>
              </a:ext>
            </a:extLst>
          </p:cNvPr>
          <p:cNvSpPr/>
          <p:nvPr/>
        </p:nvSpPr>
        <p:spPr>
          <a:xfrm>
            <a:off x="2746931" y="5562779"/>
            <a:ext cx="4027262" cy="497581"/>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b="1" dirty="0">
                <a:solidFill>
                  <a:srgbClr val="FF0000"/>
                </a:solidFill>
                <a:latin typeface="Hiragino Kaku Gothic StdN W8" panose="020B0800000000000000" pitchFamily="34" charset="-128"/>
                <a:ea typeface="Hiragino Kaku Gothic StdN W8" panose="020B0800000000000000" pitchFamily="34" charset="-128"/>
              </a:rPr>
              <a:t>主催：○○県エアロビック連盟</a:t>
            </a:r>
            <a:endParaRPr kumimoji="1" lang="en-US" altLang="ja-JP" sz="2000" b="1" dirty="0">
              <a:solidFill>
                <a:srgbClr val="FF0000"/>
              </a:solidFill>
              <a:latin typeface="Hiragino Kaku Gothic StdN W8" panose="020B0800000000000000" pitchFamily="34" charset="-128"/>
              <a:ea typeface="Hiragino Kaku Gothic StdN W8" panose="020B0800000000000000" pitchFamily="34" charset="-128"/>
            </a:endParaRPr>
          </a:p>
        </p:txBody>
      </p:sp>
    </p:spTree>
    <p:extLst>
      <p:ext uri="{BB962C8B-B14F-4D97-AF65-F5344CB8AC3E}">
        <p14:creationId xmlns:p14="http://schemas.microsoft.com/office/powerpoint/2010/main" val="195246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F11C410C-3D09-B34C-AA19-8752112A1D2E}"/>
              </a:ext>
            </a:extLst>
          </p:cNvPr>
          <p:cNvSpPr/>
          <p:nvPr/>
        </p:nvSpPr>
        <p:spPr>
          <a:xfrm>
            <a:off x="141666" y="875399"/>
            <a:ext cx="3184306" cy="28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1.</a:t>
            </a:r>
            <a:r>
              <a:rPr kumimoji="1" lang="ja-JP" altLang="en-US" sz="1200" b="1">
                <a:latin typeface="Hiragino Kaku Gothic StdN W8" panose="020B0800000000000000" pitchFamily="34" charset="-128"/>
                <a:ea typeface="Hiragino Kaku Gothic StdN W8" panose="020B0800000000000000" pitchFamily="34" charset="-128"/>
              </a:rPr>
              <a:t>目的</a:t>
            </a:r>
          </a:p>
        </p:txBody>
      </p:sp>
      <p:sp>
        <p:nvSpPr>
          <p:cNvPr id="7" name="テキスト ボックス 6">
            <a:extLst>
              <a:ext uri="{FF2B5EF4-FFF2-40B4-BE49-F238E27FC236}">
                <a16:creationId xmlns:a16="http://schemas.microsoft.com/office/drawing/2014/main" id="{83045B7E-44FC-6842-99DD-E80BB3A8D42F}"/>
              </a:ext>
            </a:extLst>
          </p:cNvPr>
          <p:cNvSpPr txBox="1"/>
          <p:nvPr/>
        </p:nvSpPr>
        <p:spPr>
          <a:xfrm>
            <a:off x="141665" y="1158734"/>
            <a:ext cx="3184305" cy="938719"/>
          </a:xfrm>
          <a:prstGeom prst="rect">
            <a:avLst/>
          </a:prstGeom>
          <a:noFill/>
        </p:spPr>
        <p:txBody>
          <a:bodyPr wrap="square" rtlCol="0">
            <a:spAutoFit/>
          </a:bodyPr>
          <a:lstStyle/>
          <a:p>
            <a:r>
              <a:rPr kumimoji="1" lang="ja-JP" altLang="en-US" sz="1100"/>
              <a:t>スローエアロビックの普及推進を図る指導者の養成を目的とする講習会で、指導上必要な知識と技能の習得を目指します。</a:t>
            </a:r>
            <a:endParaRPr kumimoji="1" lang="en-US" altLang="ja-JP" sz="1100" dirty="0"/>
          </a:p>
          <a:p>
            <a:r>
              <a:rPr kumimoji="1" lang="ja-JP" altLang="en-US" sz="1100"/>
              <a:t>試験の合格者は「</a:t>
            </a:r>
            <a:r>
              <a:rPr kumimoji="1" lang="en-US" altLang="ja-JP" sz="1100" dirty="0"/>
              <a:t>JAF</a:t>
            </a:r>
            <a:r>
              <a:rPr kumimoji="1" lang="ja-JP" altLang="en-US" sz="1100"/>
              <a:t>認定スローエアロビック指導員」として活動ができます。</a:t>
            </a:r>
          </a:p>
        </p:txBody>
      </p:sp>
      <p:sp>
        <p:nvSpPr>
          <p:cNvPr id="8" name="角丸四角形 7">
            <a:extLst>
              <a:ext uri="{FF2B5EF4-FFF2-40B4-BE49-F238E27FC236}">
                <a16:creationId xmlns:a16="http://schemas.microsoft.com/office/drawing/2014/main" id="{1D4AD7BC-F161-D34D-9C08-33CD4B9D8E7A}"/>
              </a:ext>
            </a:extLst>
          </p:cNvPr>
          <p:cNvSpPr/>
          <p:nvPr/>
        </p:nvSpPr>
        <p:spPr>
          <a:xfrm>
            <a:off x="141659" y="2131687"/>
            <a:ext cx="3184306" cy="28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2.</a:t>
            </a:r>
            <a:r>
              <a:rPr kumimoji="1" lang="ja-JP" altLang="en-US" sz="1200" b="1">
                <a:latin typeface="Hiragino Kaku Gothic StdN W8" panose="020B0800000000000000" pitchFamily="34" charset="-128"/>
                <a:ea typeface="Hiragino Kaku Gothic StdN W8" panose="020B0800000000000000" pitchFamily="34" charset="-128"/>
              </a:rPr>
              <a:t>主催・後援・主管</a:t>
            </a:r>
          </a:p>
        </p:txBody>
      </p:sp>
      <p:sp>
        <p:nvSpPr>
          <p:cNvPr id="9" name="テキスト ボックス 8">
            <a:extLst>
              <a:ext uri="{FF2B5EF4-FFF2-40B4-BE49-F238E27FC236}">
                <a16:creationId xmlns:a16="http://schemas.microsoft.com/office/drawing/2014/main" id="{B476A7A1-B994-B042-95F9-430394A2B2DA}"/>
              </a:ext>
            </a:extLst>
          </p:cNvPr>
          <p:cNvSpPr txBox="1"/>
          <p:nvPr/>
        </p:nvSpPr>
        <p:spPr>
          <a:xfrm>
            <a:off x="141660" y="2418763"/>
            <a:ext cx="3184305" cy="769441"/>
          </a:xfrm>
          <a:prstGeom prst="rect">
            <a:avLst/>
          </a:prstGeom>
          <a:noFill/>
        </p:spPr>
        <p:txBody>
          <a:bodyPr wrap="square" rtlCol="0">
            <a:spAutoFit/>
          </a:bodyPr>
          <a:lstStyle/>
          <a:p>
            <a:r>
              <a:rPr kumimoji="1" lang="ja-JP" altLang="en-US" sz="1100"/>
              <a:t>主　　催：</a:t>
            </a:r>
            <a:r>
              <a:rPr kumimoji="1" lang="ja-JP" altLang="en-US" sz="1100">
                <a:solidFill>
                  <a:srgbClr val="FF0000"/>
                </a:solidFill>
              </a:rPr>
              <a:t>〇〇</a:t>
            </a:r>
            <a:r>
              <a:rPr kumimoji="1" lang="ja-JP" altLang="en-US" sz="1100"/>
              <a:t>県エアロビック連盟</a:t>
            </a:r>
            <a:endParaRPr kumimoji="1" lang="en-US" altLang="ja-JP" sz="1100" dirty="0"/>
          </a:p>
          <a:p>
            <a:r>
              <a:rPr kumimoji="1" lang="ja-JP" altLang="en-US" sz="1100"/>
              <a:t>後　　援：公益社団法人日本エアロビック連盟</a:t>
            </a:r>
            <a:endParaRPr kumimoji="1" lang="en-US" altLang="ja-JP" sz="1100" dirty="0"/>
          </a:p>
          <a:p>
            <a:r>
              <a:rPr kumimoji="1" lang="ja-JP" altLang="en-US" sz="1100"/>
              <a:t>　　　　　スポーツ庁</a:t>
            </a:r>
            <a:endParaRPr kumimoji="1" lang="en-US" altLang="ja-JP" sz="1100" dirty="0"/>
          </a:p>
          <a:p>
            <a:r>
              <a:rPr kumimoji="1" lang="ja-JP" altLang="en-US" sz="1100"/>
              <a:t>特別協賛：スズキ株式会社</a:t>
            </a:r>
          </a:p>
        </p:txBody>
      </p:sp>
      <p:sp>
        <p:nvSpPr>
          <p:cNvPr id="10" name="角丸四角形 9">
            <a:extLst>
              <a:ext uri="{FF2B5EF4-FFF2-40B4-BE49-F238E27FC236}">
                <a16:creationId xmlns:a16="http://schemas.microsoft.com/office/drawing/2014/main" id="{A85A0783-CB4E-164D-91D0-5F42DEF8C0F5}"/>
              </a:ext>
            </a:extLst>
          </p:cNvPr>
          <p:cNvSpPr/>
          <p:nvPr/>
        </p:nvSpPr>
        <p:spPr>
          <a:xfrm>
            <a:off x="141659" y="3175175"/>
            <a:ext cx="3184306" cy="28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3.</a:t>
            </a:r>
            <a:r>
              <a:rPr kumimoji="1" lang="ja-JP" altLang="en-US" sz="1200" b="1">
                <a:latin typeface="Hiragino Kaku Gothic StdN W8" panose="020B0800000000000000" pitchFamily="34" charset="-128"/>
                <a:ea typeface="Hiragino Kaku Gothic StdN W8" panose="020B0800000000000000" pitchFamily="34" charset="-128"/>
              </a:rPr>
              <a:t>参加対象</a:t>
            </a:r>
          </a:p>
        </p:txBody>
      </p:sp>
      <p:sp>
        <p:nvSpPr>
          <p:cNvPr id="11" name="テキスト ボックス 10">
            <a:extLst>
              <a:ext uri="{FF2B5EF4-FFF2-40B4-BE49-F238E27FC236}">
                <a16:creationId xmlns:a16="http://schemas.microsoft.com/office/drawing/2014/main" id="{927E1101-92B8-4949-86C6-560809EC7C93}"/>
              </a:ext>
            </a:extLst>
          </p:cNvPr>
          <p:cNvSpPr txBox="1"/>
          <p:nvPr/>
        </p:nvSpPr>
        <p:spPr>
          <a:xfrm>
            <a:off x="141660" y="3487401"/>
            <a:ext cx="3184305" cy="430887"/>
          </a:xfrm>
          <a:prstGeom prst="rect">
            <a:avLst/>
          </a:prstGeom>
          <a:noFill/>
        </p:spPr>
        <p:txBody>
          <a:bodyPr wrap="square" rtlCol="0">
            <a:spAutoFit/>
          </a:bodyPr>
          <a:lstStyle/>
          <a:p>
            <a:r>
              <a:rPr kumimoji="1" lang="en-US" altLang="ja-JP" sz="1100" dirty="0"/>
              <a:t>1.</a:t>
            </a:r>
            <a:r>
              <a:rPr kumimoji="1" lang="ja-JP" altLang="en-US" sz="1100" dirty="0"/>
              <a:t>運動指導に興味がある方</a:t>
            </a:r>
            <a:endParaRPr kumimoji="1" lang="en-US" altLang="ja-JP" sz="1100" dirty="0"/>
          </a:p>
          <a:p>
            <a:r>
              <a:rPr kumimoji="1" lang="en-US" altLang="ja-JP" sz="1100" dirty="0"/>
              <a:t>2. </a:t>
            </a:r>
            <a:r>
              <a:rPr kumimoji="1" lang="ja-JP" altLang="en-US" sz="1100" dirty="0"/>
              <a:t>当該年度で</a:t>
            </a:r>
            <a:r>
              <a:rPr kumimoji="1" lang="en-US" altLang="ja-JP" sz="1100" dirty="0"/>
              <a:t>18</a:t>
            </a:r>
            <a:r>
              <a:rPr kumimoji="1" lang="ja-JP" altLang="en-US" sz="1100" dirty="0"/>
              <a:t>歳以上の方</a:t>
            </a:r>
            <a:endParaRPr kumimoji="1" lang="en-US" altLang="ja-JP" sz="1100" dirty="0"/>
          </a:p>
        </p:txBody>
      </p:sp>
      <p:sp>
        <p:nvSpPr>
          <p:cNvPr id="12" name="角丸四角形 11">
            <a:extLst>
              <a:ext uri="{FF2B5EF4-FFF2-40B4-BE49-F238E27FC236}">
                <a16:creationId xmlns:a16="http://schemas.microsoft.com/office/drawing/2014/main" id="{1E21766F-5EB1-724F-BE41-5FA89E4EFF6C}"/>
              </a:ext>
            </a:extLst>
          </p:cNvPr>
          <p:cNvSpPr/>
          <p:nvPr/>
        </p:nvSpPr>
        <p:spPr>
          <a:xfrm>
            <a:off x="141659" y="3957527"/>
            <a:ext cx="3184306" cy="28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4.</a:t>
            </a:r>
            <a:r>
              <a:rPr kumimoji="1" lang="ja-JP" altLang="en-US" sz="1200" b="1">
                <a:latin typeface="Hiragino Kaku Gothic StdN W8" panose="020B0800000000000000" pitchFamily="34" charset="-128"/>
                <a:ea typeface="Hiragino Kaku Gothic StdN W8" panose="020B0800000000000000" pitchFamily="34" charset="-128"/>
              </a:rPr>
              <a:t>募集人数</a:t>
            </a:r>
          </a:p>
        </p:txBody>
      </p:sp>
      <p:sp>
        <p:nvSpPr>
          <p:cNvPr id="13" name="テキスト ボックス 12">
            <a:extLst>
              <a:ext uri="{FF2B5EF4-FFF2-40B4-BE49-F238E27FC236}">
                <a16:creationId xmlns:a16="http://schemas.microsoft.com/office/drawing/2014/main" id="{2E4210FA-CD98-014F-B216-3D7B8554B199}"/>
              </a:ext>
            </a:extLst>
          </p:cNvPr>
          <p:cNvSpPr txBox="1"/>
          <p:nvPr/>
        </p:nvSpPr>
        <p:spPr>
          <a:xfrm>
            <a:off x="141660" y="4248381"/>
            <a:ext cx="3184305" cy="261610"/>
          </a:xfrm>
          <a:prstGeom prst="rect">
            <a:avLst/>
          </a:prstGeom>
          <a:noFill/>
        </p:spPr>
        <p:txBody>
          <a:bodyPr wrap="square" rtlCol="0">
            <a:spAutoFit/>
          </a:bodyPr>
          <a:lstStyle/>
          <a:p>
            <a:r>
              <a:rPr kumimoji="1" lang="ja-JP" altLang="en-US" sz="1100">
                <a:solidFill>
                  <a:srgbClr val="FF0000"/>
                </a:solidFill>
              </a:rPr>
              <a:t>○○</a:t>
            </a:r>
            <a:r>
              <a:rPr kumimoji="1" lang="ja-JP" altLang="en-US" sz="1100"/>
              <a:t>名程度</a:t>
            </a:r>
            <a:endParaRPr kumimoji="1" lang="en-US" altLang="ja-JP" sz="1100" dirty="0"/>
          </a:p>
        </p:txBody>
      </p:sp>
      <p:sp>
        <p:nvSpPr>
          <p:cNvPr id="14" name="角丸四角形 13">
            <a:extLst>
              <a:ext uri="{FF2B5EF4-FFF2-40B4-BE49-F238E27FC236}">
                <a16:creationId xmlns:a16="http://schemas.microsoft.com/office/drawing/2014/main" id="{EE5B6737-8F37-1D4B-A4A3-4546C47425E2}"/>
              </a:ext>
            </a:extLst>
          </p:cNvPr>
          <p:cNvSpPr/>
          <p:nvPr/>
        </p:nvSpPr>
        <p:spPr>
          <a:xfrm>
            <a:off x="3509491" y="891934"/>
            <a:ext cx="3184306" cy="28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7.</a:t>
            </a:r>
            <a:r>
              <a:rPr kumimoji="1" lang="ja-JP" altLang="en-US" sz="1200" b="1">
                <a:latin typeface="Hiragino Kaku Gothic StdN W8" panose="020B0800000000000000" pitchFamily="34" charset="-128"/>
                <a:ea typeface="Hiragino Kaku Gothic StdN W8" panose="020B0800000000000000" pitchFamily="34" charset="-128"/>
              </a:rPr>
              <a:t>受講料</a:t>
            </a:r>
          </a:p>
        </p:txBody>
      </p:sp>
      <p:sp>
        <p:nvSpPr>
          <p:cNvPr id="15" name="テキスト ボックス 14">
            <a:extLst>
              <a:ext uri="{FF2B5EF4-FFF2-40B4-BE49-F238E27FC236}">
                <a16:creationId xmlns:a16="http://schemas.microsoft.com/office/drawing/2014/main" id="{C83661B6-12D3-6041-B516-D2EC4E4919A5}"/>
              </a:ext>
            </a:extLst>
          </p:cNvPr>
          <p:cNvSpPr txBox="1"/>
          <p:nvPr/>
        </p:nvSpPr>
        <p:spPr>
          <a:xfrm>
            <a:off x="3509492" y="1158734"/>
            <a:ext cx="3184305" cy="938719"/>
          </a:xfrm>
          <a:prstGeom prst="rect">
            <a:avLst/>
          </a:prstGeom>
          <a:noFill/>
        </p:spPr>
        <p:txBody>
          <a:bodyPr wrap="square" rtlCol="0">
            <a:spAutoFit/>
          </a:bodyPr>
          <a:lstStyle/>
          <a:p>
            <a:r>
              <a:rPr kumimoji="1" lang="ja-JP" altLang="en-US" sz="1100" dirty="0"/>
              <a:t>金額：</a:t>
            </a:r>
            <a:r>
              <a:rPr kumimoji="1" lang="ja-JP" altLang="en-US" sz="1100" dirty="0">
                <a:solidFill>
                  <a:srgbClr val="FF0000"/>
                </a:solidFill>
              </a:rPr>
              <a:t>○○円</a:t>
            </a:r>
            <a:endParaRPr kumimoji="1" lang="en-US" altLang="ja-JP" sz="1100" dirty="0">
              <a:solidFill>
                <a:srgbClr val="FF0000"/>
              </a:solidFill>
            </a:endParaRPr>
          </a:p>
          <a:p>
            <a:endParaRPr kumimoji="1" lang="en-US" altLang="ja-JP" sz="1100" dirty="0"/>
          </a:p>
          <a:p>
            <a:r>
              <a:rPr kumimoji="1" lang="ja-JP" altLang="en-US" sz="1100" dirty="0">
                <a:solidFill>
                  <a:srgbClr val="FF0000"/>
                </a:solidFill>
              </a:rPr>
              <a:t>支払い方法：</a:t>
            </a:r>
            <a:endParaRPr kumimoji="1" lang="en-US" altLang="ja-JP" sz="1100" dirty="0">
              <a:solidFill>
                <a:srgbClr val="FF0000"/>
              </a:solidFill>
            </a:endParaRPr>
          </a:p>
          <a:p>
            <a:r>
              <a:rPr kumimoji="1" lang="ja-JP" altLang="en-US" sz="1100" dirty="0">
                <a:solidFill>
                  <a:srgbClr val="FF0000"/>
                </a:solidFill>
              </a:rPr>
              <a:t>（例）受講料は当日受付時にお支払いください。</a:t>
            </a:r>
            <a:endParaRPr kumimoji="1" lang="en-US" altLang="ja-JP" sz="1100" dirty="0">
              <a:solidFill>
                <a:srgbClr val="FF0000"/>
              </a:solidFill>
            </a:endParaRPr>
          </a:p>
          <a:p>
            <a:endParaRPr kumimoji="1" lang="en-US" altLang="ja-JP" sz="1100" dirty="0"/>
          </a:p>
        </p:txBody>
      </p:sp>
      <p:sp>
        <p:nvSpPr>
          <p:cNvPr id="16" name="角丸四角形 15">
            <a:extLst>
              <a:ext uri="{FF2B5EF4-FFF2-40B4-BE49-F238E27FC236}">
                <a16:creationId xmlns:a16="http://schemas.microsoft.com/office/drawing/2014/main" id="{EF09A815-1DA9-4542-B91B-904A06D3D844}"/>
              </a:ext>
            </a:extLst>
          </p:cNvPr>
          <p:cNvSpPr/>
          <p:nvPr/>
        </p:nvSpPr>
        <p:spPr>
          <a:xfrm>
            <a:off x="141659" y="5548999"/>
            <a:ext cx="3184306" cy="28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6.</a:t>
            </a:r>
            <a:r>
              <a:rPr kumimoji="1" lang="ja-JP" altLang="en-US" sz="1200" b="1">
                <a:latin typeface="Hiragino Kaku Gothic StdN W8" panose="020B0800000000000000" pitchFamily="34" charset="-128"/>
                <a:ea typeface="Hiragino Kaku Gothic StdN W8" panose="020B0800000000000000" pitchFamily="34" charset="-128"/>
              </a:rPr>
              <a:t>お申込み方法</a:t>
            </a:r>
          </a:p>
        </p:txBody>
      </p:sp>
      <p:sp>
        <p:nvSpPr>
          <p:cNvPr id="17" name="テキスト ボックス 16">
            <a:extLst>
              <a:ext uri="{FF2B5EF4-FFF2-40B4-BE49-F238E27FC236}">
                <a16:creationId xmlns:a16="http://schemas.microsoft.com/office/drawing/2014/main" id="{39522060-CA54-CE46-838F-61626F297E89}"/>
              </a:ext>
            </a:extLst>
          </p:cNvPr>
          <p:cNvSpPr txBox="1"/>
          <p:nvPr/>
        </p:nvSpPr>
        <p:spPr>
          <a:xfrm>
            <a:off x="141658" y="5835346"/>
            <a:ext cx="3184305" cy="261610"/>
          </a:xfrm>
          <a:prstGeom prst="rect">
            <a:avLst/>
          </a:prstGeom>
          <a:noFill/>
        </p:spPr>
        <p:txBody>
          <a:bodyPr wrap="square" rtlCol="0">
            <a:spAutoFit/>
          </a:bodyPr>
          <a:lstStyle/>
          <a:p>
            <a:r>
              <a:rPr kumimoji="1" lang="ja-JP" altLang="en-US" sz="1100" dirty="0">
                <a:solidFill>
                  <a:srgbClr val="FF0000"/>
                </a:solidFill>
              </a:rPr>
              <a:t>○○〇〇〇</a:t>
            </a:r>
            <a:endParaRPr kumimoji="1" lang="en-US" altLang="ja-JP" sz="1100" dirty="0">
              <a:solidFill>
                <a:srgbClr val="FF0000"/>
              </a:solidFill>
            </a:endParaRPr>
          </a:p>
        </p:txBody>
      </p:sp>
      <p:sp>
        <p:nvSpPr>
          <p:cNvPr id="19" name="角丸四角形 18">
            <a:extLst>
              <a:ext uri="{FF2B5EF4-FFF2-40B4-BE49-F238E27FC236}">
                <a16:creationId xmlns:a16="http://schemas.microsoft.com/office/drawing/2014/main" id="{6EE518FA-8D83-BD49-BA18-AC10823B46E7}"/>
              </a:ext>
            </a:extLst>
          </p:cNvPr>
          <p:cNvSpPr/>
          <p:nvPr/>
        </p:nvSpPr>
        <p:spPr>
          <a:xfrm>
            <a:off x="3532032" y="2142159"/>
            <a:ext cx="3184306" cy="28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8.</a:t>
            </a:r>
            <a:r>
              <a:rPr kumimoji="1" lang="ja-JP" altLang="en-US" sz="1200" b="1">
                <a:latin typeface="Hiragino Kaku Gothic StdN W8" panose="020B0800000000000000" pitchFamily="34" charset="-128"/>
                <a:ea typeface="Hiragino Kaku Gothic StdN W8" panose="020B0800000000000000" pitchFamily="34" charset="-128"/>
              </a:rPr>
              <a:t>資格認定の手続き</a:t>
            </a:r>
          </a:p>
        </p:txBody>
      </p:sp>
      <p:sp>
        <p:nvSpPr>
          <p:cNvPr id="20" name="テキスト ボックス 19">
            <a:extLst>
              <a:ext uri="{FF2B5EF4-FFF2-40B4-BE49-F238E27FC236}">
                <a16:creationId xmlns:a16="http://schemas.microsoft.com/office/drawing/2014/main" id="{E282417B-26B0-A74B-A501-8D2ED6F1DD26}"/>
              </a:ext>
            </a:extLst>
          </p:cNvPr>
          <p:cNvSpPr txBox="1"/>
          <p:nvPr/>
        </p:nvSpPr>
        <p:spPr>
          <a:xfrm>
            <a:off x="3532032" y="2445813"/>
            <a:ext cx="3184305" cy="1954381"/>
          </a:xfrm>
          <a:prstGeom prst="rect">
            <a:avLst/>
          </a:prstGeom>
          <a:noFill/>
        </p:spPr>
        <p:txBody>
          <a:bodyPr wrap="square" rtlCol="0">
            <a:spAutoFit/>
          </a:bodyPr>
          <a:lstStyle/>
          <a:p>
            <a:r>
              <a:rPr kumimoji="1" lang="ja-JP" altLang="en-US" sz="1100" dirty="0"/>
              <a:t>資格合格者は、次の手続きにより「</a:t>
            </a:r>
            <a:r>
              <a:rPr kumimoji="1" lang="en-US" altLang="ja-JP" sz="1100" dirty="0"/>
              <a:t>JAF</a:t>
            </a:r>
            <a:r>
              <a:rPr kumimoji="1" lang="ja-JP" altLang="en-US" sz="1100" dirty="0"/>
              <a:t>認定スローエアロビック指導員」として認定されます。</a:t>
            </a:r>
            <a:endParaRPr kumimoji="1" lang="en-US" altLang="ja-JP" sz="1100" dirty="0"/>
          </a:p>
          <a:p>
            <a:r>
              <a:rPr kumimoji="1" lang="ja-JP" altLang="en-US" sz="1100" dirty="0"/>
              <a:t>①</a:t>
            </a:r>
            <a:r>
              <a:rPr kumimoji="1" lang="en-US" altLang="ja-JP" sz="1100" dirty="0"/>
              <a:t>JAF web</a:t>
            </a:r>
            <a:r>
              <a:rPr kumimoji="1" lang="ja-JP" altLang="en-US" sz="1100" dirty="0"/>
              <a:t>サイトマイページへの登録</a:t>
            </a:r>
            <a:endParaRPr kumimoji="1" lang="en-US" altLang="ja-JP" sz="1100" dirty="0"/>
          </a:p>
          <a:p>
            <a:r>
              <a:rPr kumimoji="1" lang="ja-JP" altLang="en-US" sz="1100" dirty="0"/>
              <a:t>②諸費の支払い</a:t>
            </a:r>
            <a:endParaRPr kumimoji="1" lang="en-US" altLang="ja-JP" sz="1100" dirty="0"/>
          </a:p>
          <a:p>
            <a:r>
              <a:rPr kumimoji="1" lang="ja-JP" altLang="en-US" sz="1100" dirty="0"/>
              <a:t>・認定料　</a:t>
            </a:r>
            <a:r>
              <a:rPr kumimoji="1" lang="en-US" altLang="ja-JP" sz="1100" dirty="0"/>
              <a:t>5,280</a:t>
            </a:r>
            <a:r>
              <a:rPr kumimoji="1" lang="ja-JP" altLang="en-US" sz="1100" dirty="0"/>
              <a:t>円</a:t>
            </a:r>
            <a:endParaRPr kumimoji="1" lang="en-US" altLang="ja-JP" sz="1100" dirty="0"/>
          </a:p>
          <a:p>
            <a:r>
              <a:rPr kumimoji="1" lang="ja-JP" altLang="en-US" sz="1100" dirty="0"/>
              <a:t>・登録料　（免除）</a:t>
            </a:r>
            <a:endParaRPr kumimoji="1" lang="en-US" altLang="ja-JP" sz="1100" dirty="0"/>
          </a:p>
          <a:p>
            <a:r>
              <a:rPr kumimoji="1" lang="ja-JP" altLang="en-US" sz="1100" dirty="0"/>
              <a:t>・個人賛助会員年会費　</a:t>
            </a:r>
            <a:r>
              <a:rPr kumimoji="1" lang="en-US" altLang="ja-JP" sz="1100" dirty="0"/>
              <a:t>6,000</a:t>
            </a:r>
            <a:r>
              <a:rPr kumimoji="1" lang="ja-JP" altLang="en-US" sz="1100" dirty="0"/>
              <a:t>円</a:t>
            </a:r>
            <a:endParaRPr kumimoji="1" lang="en-US" altLang="ja-JP" sz="1100" dirty="0"/>
          </a:p>
          <a:p>
            <a:r>
              <a:rPr kumimoji="1" lang="en-US" altLang="ja-JP" sz="1100" dirty="0"/>
              <a:t>※</a:t>
            </a:r>
            <a:r>
              <a:rPr kumimoji="1" lang="ja-JP" altLang="en-US" sz="1100" dirty="0"/>
              <a:t>個人賛助会員年会費は</a:t>
            </a:r>
            <a:r>
              <a:rPr kumimoji="1" lang="en-US" altLang="ja-JP" sz="1100" dirty="0"/>
              <a:t>4</a:t>
            </a:r>
            <a:r>
              <a:rPr kumimoji="1" lang="ja-JP" altLang="en-US" sz="1100" dirty="0"/>
              <a:t>月登録の場合</a:t>
            </a:r>
            <a:r>
              <a:rPr kumimoji="1" lang="en-US" altLang="ja-JP" sz="1100" dirty="0"/>
              <a:t>6,000</a:t>
            </a:r>
            <a:r>
              <a:rPr kumimoji="1" lang="ja-JP" altLang="en-US" sz="1100" dirty="0"/>
              <a:t>円</a:t>
            </a:r>
            <a:endParaRPr kumimoji="1" lang="en-US" altLang="ja-JP" sz="1100" dirty="0"/>
          </a:p>
          <a:p>
            <a:r>
              <a:rPr kumimoji="1" lang="ja-JP" altLang="en-US" sz="1100" dirty="0"/>
              <a:t>　</a:t>
            </a:r>
            <a:r>
              <a:rPr kumimoji="1" lang="en-US" altLang="ja-JP" sz="1100" dirty="0"/>
              <a:t>10</a:t>
            </a:r>
            <a:r>
              <a:rPr kumimoji="1" lang="ja-JP" altLang="en-US" sz="1100" dirty="0"/>
              <a:t>月登録の場合</a:t>
            </a:r>
            <a:r>
              <a:rPr kumimoji="1" lang="en-US" altLang="ja-JP" sz="1100" dirty="0"/>
              <a:t>3,000</a:t>
            </a:r>
            <a:r>
              <a:rPr kumimoji="1" lang="ja-JP" altLang="en-US" sz="1100" dirty="0"/>
              <a:t>円</a:t>
            </a:r>
            <a:endParaRPr kumimoji="1" lang="en-US" altLang="ja-JP" sz="1100" dirty="0"/>
          </a:p>
          <a:p>
            <a:r>
              <a:rPr kumimoji="1" lang="en-US" altLang="ja-JP" sz="1100" dirty="0"/>
              <a:t>※</a:t>
            </a:r>
            <a:r>
              <a:rPr kumimoji="1" lang="ja-JP" altLang="en-US" sz="1100" dirty="0"/>
              <a:t>既存の有資格者は上記の手続き①②の必要は</a:t>
            </a:r>
            <a:endParaRPr kumimoji="1" lang="en-US" altLang="ja-JP" sz="1100" dirty="0"/>
          </a:p>
          <a:p>
            <a:r>
              <a:rPr kumimoji="1" lang="ja-JP" altLang="en-US" sz="1100" dirty="0"/>
              <a:t>　ありません。</a:t>
            </a:r>
            <a:endParaRPr kumimoji="1" lang="en-US" altLang="ja-JP" sz="1100" dirty="0"/>
          </a:p>
        </p:txBody>
      </p:sp>
      <p:sp>
        <p:nvSpPr>
          <p:cNvPr id="21" name="角丸四角形 20">
            <a:extLst>
              <a:ext uri="{FF2B5EF4-FFF2-40B4-BE49-F238E27FC236}">
                <a16:creationId xmlns:a16="http://schemas.microsoft.com/office/drawing/2014/main" id="{F4AEB3B9-7F55-4F40-8E4A-E10B458C4076}"/>
              </a:ext>
            </a:extLst>
          </p:cNvPr>
          <p:cNvSpPr/>
          <p:nvPr/>
        </p:nvSpPr>
        <p:spPr>
          <a:xfrm>
            <a:off x="3532033" y="4395646"/>
            <a:ext cx="3184304" cy="28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9.</a:t>
            </a:r>
            <a:r>
              <a:rPr kumimoji="1" lang="ja-JP" altLang="en-US" sz="1200" b="1">
                <a:latin typeface="Hiragino Kaku Gothic StdN W8" panose="020B0800000000000000" pitchFamily="34" charset="-128"/>
                <a:ea typeface="Hiragino Kaku Gothic StdN W8" panose="020B0800000000000000" pitchFamily="34" charset="-128"/>
              </a:rPr>
              <a:t>その他</a:t>
            </a:r>
          </a:p>
        </p:txBody>
      </p:sp>
      <p:sp>
        <p:nvSpPr>
          <p:cNvPr id="22" name="テキスト ボックス 21">
            <a:extLst>
              <a:ext uri="{FF2B5EF4-FFF2-40B4-BE49-F238E27FC236}">
                <a16:creationId xmlns:a16="http://schemas.microsoft.com/office/drawing/2014/main" id="{54B68B5F-2857-6C45-98A1-67B4E18C3556}"/>
              </a:ext>
            </a:extLst>
          </p:cNvPr>
          <p:cNvSpPr txBox="1"/>
          <p:nvPr/>
        </p:nvSpPr>
        <p:spPr>
          <a:xfrm>
            <a:off x="3532032" y="4680668"/>
            <a:ext cx="3184305" cy="1785104"/>
          </a:xfrm>
          <a:prstGeom prst="rect">
            <a:avLst/>
          </a:prstGeom>
          <a:noFill/>
        </p:spPr>
        <p:txBody>
          <a:bodyPr wrap="square" rtlCol="0">
            <a:spAutoFit/>
          </a:bodyPr>
          <a:lstStyle/>
          <a:p>
            <a:r>
              <a:rPr kumimoji="1" lang="ja-JP" altLang="en-US" sz="1100">
                <a:latin typeface="+mn-ea"/>
              </a:rPr>
              <a:t>・実技では、動きやすい服装で参加願います。</a:t>
            </a:r>
            <a:endParaRPr kumimoji="1" lang="en-US" altLang="ja-JP" sz="1100" dirty="0">
              <a:latin typeface="+mn-ea"/>
            </a:endParaRPr>
          </a:p>
          <a:p>
            <a:r>
              <a:rPr kumimoji="1" lang="ja-JP" altLang="en-US" sz="1100">
                <a:latin typeface="+mn-ea"/>
              </a:rPr>
              <a:t>・室内履き、タオル、ドリンク（水分補給）を　</a:t>
            </a:r>
            <a:endParaRPr kumimoji="1" lang="en-US" altLang="ja-JP" sz="1100" dirty="0">
              <a:latin typeface="+mn-ea"/>
            </a:endParaRPr>
          </a:p>
          <a:p>
            <a:r>
              <a:rPr kumimoji="1" lang="ja-JP" altLang="en-US" sz="1100">
                <a:latin typeface="+mn-ea"/>
              </a:rPr>
              <a:t>　ご用意ください。</a:t>
            </a:r>
            <a:endParaRPr kumimoji="1" lang="en-US" altLang="ja-JP" sz="1100" dirty="0">
              <a:latin typeface="+mn-ea"/>
            </a:endParaRPr>
          </a:p>
          <a:p>
            <a:r>
              <a:rPr kumimoji="1" lang="ja-JP" altLang="en-US" sz="1100">
                <a:latin typeface="+mn-ea"/>
              </a:rPr>
              <a:t>・当日のケガについては応急処置をしますが、</a:t>
            </a:r>
            <a:endParaRPr kumimoji="1" lang="en-US" altLang="ja-JP" sz="1100" dirty="0">
              <a:latin typeface="+mn-ea"/>
            </a:endParaRPr>
          </a:p>
          <a:p>
            <a:r>
              <a:rPr kumimoji="1" lang="ja-JP" altLang="en-US" sz="1100">
                <a:latin typeface="+mn-ea"/>
              </a:rPr>
              <a:t>　その後の責任は負いかねます。</a:t>
            </a:r>
            <a:endParaRPr kumimoji="1" lang="en-US" altLang="ja-JP" sz="1100" dirty="0">
              <a:latin typeface="+mn-ea"/>
            </a:endParaRPr>
          </a:p>
          <a:p>
            <a:r>
              <a:rPr kumimoji="1" lang="ja-JP" altLang="en-US" sz="1100">
                <a:latin typeface="+mn-ea"/>
              </a:rPr>
              <a:t>・受講者の肖像権は主催者に帰属します。</a:t>
            </a:r>
            <a:endParaRPr kumimoji="1" lang="en-US" altLang="ja-JP" sz="1100" dirty="0">
              <a:latin typeface="+mn-ea"/>
            </a:endParaRPr>
          </a:p>
          <a:p>
            <a:r>
              <a:rPr kumimoji="1" lang="ja-JP" altLang="en-US" sz="1100">
                <a:latin typeface="+mn-ea"/>
              </a:rPr>
              <a:t>・荷物の盗難、紛失についての責任は負いかね　</a:t>
            </a:r>
            <a:endParaRPr kumimoji="1" lang="en-US" altLang="ja-JP" sz="1100" dirty="0">
              <a:latin typeface="+mn-ea"/>
            </a:endParaRPr>
          </a:p>
          <a:p>
            <a:r>
              <a:rPr kumimoji="1" lang="ja-JP" altLang="en-US" sz="1100">
                <a:latin typeface="+mn-ea"/>
              </a:rPr>
              <a:t>　ます。</a:t>
            </a:r>
            <a:endParaRPr kumimoji="1" lang="en-US" altLang="ja-JP" sz="1100" dirty="0">
              <a:latin typeface="+mn-ea"/>
            </a:endParaRPr>
          </a:p>
          <a:p>
            <a:r>
              <a:rPr kumimoji="1" lang="ja-JP" altLang="en-US" sz="1100">
                <a:latin typeface="+mn-ea"/>
              </a:rPr>
              <a:t>・定員に達しない場合は開催しない場合があり</a:t>
            </a:r>
            <a:endParaRPr kumimoji="1" lang="en-US" altLang="ja-JP" sz="1100" dirty="0">
              <a:latin typeface="+mn-ea"/>
            </a:endParaRPr>
          </a:p>
          <a:p>
            <a:r>
              <a:rPr kumimoji="1" lang="ja-JP" altLang="en-US" sz="1100">
                <a:latin typeface="+mn-ea"/>
              </a:rPr>
              <a:t>　ます。</a:t>
            </a:r>
            <a:endParaRPr kumimoji="1" lang="en-US" altLang="ja-JP" sz="1100" dirty="0">
              <a:latin typeface="+mn-ea"/>
            </a:endParaRPr>
          </a:p>
        </p:txBody>
      </p:sp>
      <p:sp>
        <p:nvSpPr>
          <p:cNvPr id="23" name="正方形/長方形 22">
            <a:extLst>
              <a:ext uri="{FF2B5EF4-FFF2-40B4-BE49-F238E27FC236}">
                <a16:creationId xmlns:a16="http://schemas.microsoft.com/office/drawing/2014/main" id="{E5F46195-EC48-CA48-BABC-12FD732FCDE1}"/>
              </a:ext>
            </a:extLst>
          </p:cNvPr>
          <p:cNvSpPr/>
          <p:nvPr/>
        </p:nvSpPr>
        <p:spPr>
          <a:xfrm>
            <a:off x="0" y="-1"/>
            <a:ext cx="6858000" cy="775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latin typeface="Hiragino Kaku Gothic StdN W8" panose="020B0800000000000000" pitchFamily="34" charset="-128"/>
                <a:ea typeface="Hiragino Kaku Gothic StdN W8" panose="020B0800000000000000" pitchFamily="34" charset="-128"/>
              </a:rPr>
              <a:t>　スローエアロビック指導員養成講習会のご案内</a:t>
            </a:r>
          </a:p>
        </p:txBody>
      </p:sp>
      <p:graphicFrame>
        <p:nvGraphicFramePr>
          <p:cNvPr id="4" name="表 3">
            <a:extLst>
              <a:ext uri="{FF2B5EF4-FFF2-40B4-BE49-F238E27FC236}">
                <a16:creationId xmlns:a16="http://schemas.microsoft.com/office/drawing/2014/main" id="{AAF52705-1B5C-2B40-AA11-3FF688044829}"/>
              </a:ext>
            </a:extLst>
          </p:cNvPr>
          <p:cNvGraphicFramePr>
            <a:graphicFrameLocks noGrp="1"/>
          </p:cNvGraphicFramePr>
          <p:nvPr>
            <p:extLst>
              <p:ext uri="{D42A27DB-BD31-4B8C-83A1-F6EECF244321}">
                <p14:modId xmlns:p14="http://schemas.microsoft.com/office/powerpoint/2010/main" val="2464028003"/>
              </p:ext>
            </p:extLst>
          </p:nvPr>
        </p:nvGraphicFramePr>
        <p:xfrm>
          <a:off x="164196" y="6957769"/>
          <a:ext cx="6552136" cy="2412709"/>
        </p:xfrm>
        <a:graphic>
          <a:graphicData uri="http://schemas.openxmlformats.org/drawingml/2006/table">
            <a:tbl>
              <a:tblPr firstRow="1" bandRow="1">
                <a:tableStyleId>{B301B821-A1FF-4177-AEE7-76D212191A09}</a:tableStyleId>
              </a:tblPr>
              <a:tblGrid>
                <a:gridCol w="1000677">
                  <a:extLst>
                    <a:ext uri="{9D8B030D-6E8A-4147-A177-3AD203B41FA5}">
                      <a16:colId xmlns:a16="http://schemas.microsoft.com/office/drawing/2014/main" val="2963160296"/>
                    </a:ext>
                  </a:extLst>
                </a:gridCol>
                <a:gridCol w="1933743">
                  <a:extLst>
                    <a:ext uri="{9D8B030D-6E8A-4147-A177-3AD203B41FA5}">
                      <a16:colId xmlns:a16="http://schemas.microsoft.com/office/drawing/2014/main" val="2133405244"/>
                    </a:ext>
                  </a:extLst>
                </a:gridCol>
                <a:gridCol w="437140">
                  <a:extLst>
                    <a:ext uri="{9D8B030D-6E8A-4147-A177-3AD203B41FA5}">
                      <a16:colId xmlns:a16="http://schemas.microsoft.com/office/drawing/2014/main" val="19257541"/>
                    </a:ext>
                  </a:extLst>
                </a:gridCol>
                <a:gridCol w="467289">
                  <a:extLst>
                    <a:ext uri="{9D8B030D-6E8A-4147-A177-3AD203B41FA5}">
                      <a16:colId xmlns:a16="http://schemas.microsoft.com/office/drawing/2014/main" val="2870240213"/>
                    </a:ext>
                  </a:extLst>
                </a:gridCol>
                <a:gridCol w="722119">
                  <a:extLst>
                    <a:ext uri="{9D8B030D-6E8A-4147-A177-3AD203B41FA5}">
                      <a16:colId xmlns:a16="http://schemas.microsoft.com/office/drawing/2014/main" val="369206552"/>
                    </a:ext>
                  </a:extLst>
                </a:gridCol>
                <a:gridCol w="995584">
                  <a:extLst>
                    <a:ext uri="{9D8B030D-6E8A-4147-A177-3AD203B41FA5}">
                      <a16:colId xmlns:a16="http://schemas.microsoft.com/office/drawing/2014/main" val="176740358"/>
                    </a:ext>
                  </a:extLst>
                </a:gridCol>
                <a:gridCol w="995584">
                  <a:extLst>
                    <a:ext uri="{9D8B030D-6E8A-4147-A177-3AD203B41FA5}">
                      <a16:colId xmlns:a16="http://schemas.microsoft.com/office/drawing/2014/main" val="1977227132"/>
                    </a:ext>
                  </a:extLst>
                </a:gridCol>
              </a:tblGrid>
              <a:tr h="436945">
                <a:tc gridSpan="7">
                  <a:txBody>
                    <a:bodyPr/>
                    <a:lstStyle/>
                    <a:p>
                      <a:r>
                        <a:rPr kumimoji="1" lang="ja-JP" altLang="en-US" sz="2000"/>
                        <a:t>申込書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79478677"/>
                  </a:ext>
                </a:extLst>
              </a:tr>
              <a:tr h="393251">
                <a:tc>
                  <a:txBody>
                    <a:bodyPr/>
                    <a:lstStyle/>
                    <a:p>
                      <a:pPr algn="ctr"/>
                      <a:r>
                        <a:rPr kumimoji="1" lang="ja-JP" altLang="en-US"/>
                        <a:t>フリガナ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en-US" altLang="ja-JP" dirty="0"/>
                        <a:t>JAF</a:t>
                      </a:r>
                      <a:r>
                        <a:rPr kumimoji="1" lang="ja-JP" altLang="en-US"/>
                        <a:t>マイページ登録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kumimoji="1" lang="en-US" altLang="ja-JP" dirty="0"/>
                        <a:t>JAF</a:t>
                      </a:r>
                      <a:r>
                        <a:rPr kumimoji="1" lang="ja-JP" altLang="en-US"/>
                        <a:t>個人賛助会員　・　　一般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kumimoji="1" lang="en-US" altLang="ja-JP" dirty="0"/>
                        <a:t>JAF</a:t>
                      </a:r>
                      <a:r>
                        <a:rPr kumimoji="1" lang="ja-JP" altLang="en-US"/>
                        <a:t>個人賛助会員　・　　一般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a:t>あり</a:t>
                      </a:r>
                      <a:r>
                        <a:rPr kumimoji="1" lang="en-US" altLang="ja-JP" dirty="0"/>
                        <a:t>  </a:t>
                      </a:r>
                      <a:r>
                        <a:rPr kumimoji="1" lang="ja-JP" altLang="en-US"/>
                        <a:t>・</a:t>
                      </a:r>
                      <a:r>
                        <a:rPr kumimoji="1" lang="en-US" altLang="ja-JP" dirty="0"/>
                        <a:t>  </a:t>
                      </a:r>
                      <a:r>
                        <a:rPr kumimoji="1" lang="ja-JP" altLang="en-US"/>
                        <a:t>なし</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69613422"/>
                  </a:ext>
                </a:extLst>
              </a:tr>
              <a:tr h="513371">
                <a:tc>
                  <a:txBody>
                    <a:bodyPr/>
                    <a:lstStyle/>
                    <a:p>
                      <a:pPr algn="ctr"/>
                      <a:r>
                        <a:rPr kumimoji="1" lang="ja-JP" altLang="en-US"/>
                        <a:t>氏名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年齢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a:r>
                        <a:rPr kumimoji="1" lang="ja-JP" altLang="en-US"/>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kumimoji="1" lang="ja-JP" altLang="en-US"/>
                        <a:t>歳</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性別</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男・女</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717266"/>
                  </a:ext>
                </a:extLst>
              </a:tr>
              <a:tr h="534571">
                <a:tc>
                  <a:txBody>
                    <a:bodyPr/>
                    <a:lstStyle/>
                    <a:p>
                      <a:pPr algn="ctr"/>
                      <a:r>
                        <a:rPr kumimoji="1" lang="ja-JP" altLang="en-US"/>
                        <a:t>ご住所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r>
                        <a:rPr kumimoji="1" lang="ja-JP" altLang="en-US"/>
                        <a:t>〒</a:t>
                      </a:r>
                      <a:endParaRPr kumimoji="1" lang="en-US" altLang="ja-JP" dirty="0"/>
                    </a:p>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87517565"/>
                  </a:ext>
                </a:extLst>
              </a:tr>
              <a:tr h="534571">
                <a:tc>
                  <a:txBody>
                    <a:bodyPr/>
                    <a:lstStyle/>
                    <a:p>
                      <a:pPr algn="ctr"/>
                      <a:r>
                        <a:rPr kumimoji="1" lang="en-US" altLang="ja-JP" dirty="0"/>
                        <a:t>TEL</a:t>
                      </a:r>
                      <a:r>
                        <a:rPr kumimoji="1" lang="ja-JP" altLang="en-US"/>
                        <a:t>　　（携帯）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a:t>メール　アドレス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0872837"/>
                  </a:ext>
                </a:extLst>
              </a:tr>
            </a:tbl>
          </a:graphicData>
        </a:graphic>
      </p:graphicFrame>
      <p:pic>
        <p:nvPicPr>
          <p:cNvPr id="18" name="図 17">
            <a:extLst>
              <a:ext uri="{FF2B5EF4-FFF2-40B4-BE49-F238E27FC236}">
                <a16:creationId xmlns:a16="http://schemas.microsoft.com/office/drawing/2014/main" id="{EC694CD0-8DF1-DE40-B957-6FA3D8DB7C5B}"/>
              </a:ext>
            </a:extLst>
          </p:cNvPr>
          <p:cNvPicPr>
            <a:picLocks noChangeAspect="1"/>
          </p:cNvPicPr>
          <p:nvPr/>
        </p:nvPicPr>
        <p:blipFill>
          <a:blip r:embed="rId2"/>
          <a:stretch>
            <a:fillRect/>
          </a:stretch>
        </p:blipFill>
        <p:spPr>
          <a:xfrm>
            <a:off x="5477137" y="185005"/>
            <a:ext cx="1216660" cy="482712"/>
          </a:xfrm>
          <a:prstGeom prst="rect">
            <a:avLst/>
          </a:prstGeom>
        </p:spPr>
      </p:pic>
      <p:sp>
        <p:nvSpPr>
          <p:cNvPr id="24" name="角丸四角形 23">
            <a:extLst>
              <a:ext uri="{FF2B5EF4-FFF2-40B4-BE49-F238E27FC236}">
                <a16:creationId xmlns:a16="http://schemas.microsoft.com/office/drawing/2014/main" id="{41843896-03EF-9842-9E00-14632B1BC15A}"/>
              </a:ext>
            </a:extLst>
          </p:cNvPr>
          <p:cNvSpPr/>
          <p:nvPr/>
        </p:nvSpPr>
        <p:spPr>
          <a:xfrm>
            <a:off x="141659" y="4497338"/>
            <a:ext cx="3184306" cy="28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5.</a:t>
            </a:r>
            <a:r>
              <a:rPr kumimoji="1" lang="ja-JP" altLang="en-US" sz="1200" b="1">
                <a:latin typeface="Hiragino Kaku Gothic StdN W8" panose="020B0800000000000000" pitchFamily="34" charset="-128"/>
                <a:ea typeface="Hiragino Kaku Gothic StdN W8" panose="020B0800000000000000" pitchFamily="34" charset="-128"/>
              </a:rPr>
              <a:t>内容</a:t>
            </a:r>
          </a:p>
        </p:txBody>
      </p:sp>
      <p:sp>
        <p:nvSpPr>
          <p:cNvPr id="25" name="テキスト ボックス 24">
            <a:extLst>
              <a:ext uri="{FF2B5EF4-FFF2-40B4-BE49-F238E27FC236}">
                <a16:creationId xmlns:a16="http://schemas.microsoft.com/office/drawing/2014/main" id="{1F7EBFE6-8633-2144-A06C-71AC7DBEF3A2}"/>
              </a:ext>
            </a:extLst>
          </p:cNvPr>
          <p:cNvSpPr txBox="1"/>
          <p:nvPr/>
        </p:nvSpPr>
        <p:spPr>
          <a:xfrm>
            <a:off x="141660" y="4788192"/>
            <a:ext cx="3184305" cy="769441"/>
          </a:xfrm>
          <a:prstGeom prst="rect">
            <a:avLst/>
          </a:prstGeom>
          <a:noFill/>
        </p:spPr>
        <p:txBody>
          <a:bodyPr wrap="square" rtlCol="0">
            <a:spAutoFit/>
          </a:bodyPr>
          <a:lstStyle/>
          <a:p>
            <a:r>
              <a:rPr kumimoji="1" lang="ja-JP" altLang="en-US" sz="1100"/>
              <a:t>①スローエアロビックの特徴と理解（講義）</a:t>
            </a:r>
            <a:endParaRPr kumimoji="1" lang="en-US" altLang="ja-JP" sz="1100" dirty="0"/>
          </a:p>
          <a:p>
            <a:r>
              <a:rPr kumimoji="1" lang="ja-JP" altLang="en-US" sz="1100"/>
              <a:t>②スローエアロビックの基本の動き（実技）</a:t>
            </a:r>
            <a:endParaRPr kumimoji="1" lang="en-US" altLang="ja-JP" sz="1100" dirty="0"/>
          </a:p>
          <a:p>
            <a:r>
              <a:rPr kumimoji="1" lang="ja-JP" altLang="en-US" sz="1100"/>
              <a:t>③スローエアロビック指導練習（実技）</a:t>
            </a:r>
            <a:endParaRPr kumimoji="1" lang="en-US" altLang="ja-JP" sz="1100" dirty="0"/>
          </a:p>
          <a:p>
            <a:r>
              <a:rPr kumimoji="1" lang="ja-JP" altLang="en-US" sz="1100"/>
              <a:t>④まとめ（試験）</a:t>
            </a:r>
            <a:endParaRPr kumimoji="1" lang="en-US" altLang="ja-JP" sz="1100" dirty="0"/>
          </a:p>
        </p:txBody>
      </p:sp>
    </p:spTree>
    <p:extLst>
      <p:ext uri="{BB962C8B-B14F-4D97-AF65-F5344CB8AC3E}">
        <p14:creationId xmlns:p14="http://schemas.microsoft.com/office/powerpoint/2010/main" val="32697402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504</TotalTime>
  <Words>460</Words>
  <Application>Microsoft Office PowerPoint</Application>
  <PresentationFormat>A4 210 x 297 mm</PresentationFormat>
  <Paragraphs>76</Paragraphs>
  <Slides>2</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vt:i4>
      </vt:variant>
    </vt:vector>
  </HeadingPairs>
  <TitlesOfParts>
    <vt:vector size="9" baseType="lpstr">
      <vt:lpstr>Hiragino Kaku Gothic Pro W3</vt:lpstr>
      <vt:lpstr>Hiragino Kaku Gothic StdN W8</vt:lpstr>
      <vt:lpstr>Arial</vt:lpstr>
      <vt:lpstr>Calibri</vt:lpstr>
      <vt:lpstr>Calibri Light</vt:lpstr>
      <vt:lpstr>Office テーマ</vt:lpstr>
      <vt:lpstr>Acrobat Document</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朋子 野呂</dc:creator>
  <cp:lastModifiedBy>経理 日本エアロビック連盟</cp:lastModifiedBy>
  <cp:revision>41</cp:revision>
  <cp:lastPrinted>2024-03-26T05:28:47Z</cp:lastPrinted>
  <dcterms:created xsi:type="dcterms:W3CDTF">2020-06-15T07:28:28Z</dcterms:created>
  <dcterms:modified xsi:type="dcterms:W3CDTF">2024-03-26T06:38:04Z</dcterms:modified>
</cp:coreProperties>
</file>